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8A79-2814-4297-954B-EAA1ABD04ED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3DF-76ED-49BB-BF06-E5AA41C573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8A79-2814-4297-954B-EAA1ABD04ED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3DF-76ED-49BB-BF06-E5AA41C573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8A79-2814-4297-954B-EAA1ABD04ED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3DF-76ED-49BB-BF06-E5AA41C573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8A79-2814-4297-954B-EAA1ABD04ED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3DF-76ED-49BB-BF06-E5AA41C573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8A79-2814-4297-954B-EAA1ABD04ED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3DF-76ED-49BB-BF06-E5AA41C573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8A79-2814-4297-954B-EAA1ABD04ED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3DF-76ED-49BB-BF06-E5AA41C573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8A79-2814-4297-954B-EAA1ABD04ED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3DF-76ED-49BB-BF06-E5AA41C573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8A79-2814-4297-954B-EAA1ABD04ED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3DF-76ED-49BB-BF06-E5AA41C573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8A79-2814-4297-954B-EAA1ABD04ED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3DF-76ED-49BB-BF06-E5AA41C573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8A79-2814-4297-954B-EAA1ABD04ED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3DF-76ED-49BB-BF06-E5AA41C573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8A79-2814-4297-954B-EAA1ABD04ED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F233DF-76ED-49BB-BF06-E5AA41C573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338A79-2814-4297-954B-EAA1ABD04ED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F233DF-76ED-49BB-BF06-E5AA41C573F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Происхождение слов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Этимология в помощь орфографии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235543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По </a:t>
            </a:r>
            <a:r>
              <a:rPr lang="ru-RU" sz="4000" dirty="0"/>
              <a:t>этимологическому толкованию попробуй узнать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От </a:t>
            </a:r>
            <a:r>
              <a:rPr lang="ru-RU" dirty="0" err="1" smtClean="0"/>
              <a:t>исланд</a:t>
            </a:r>
            <a:r>
              <a:rPr lang="ru-RU" dirty="0" smtClean="0"/>
              <a:t>. </a:t>
            </a:r>
            <a:r>
              <a:rPr lang="en-US" dirty="0" err="1" smtClean="0"/>
              <a:t>geysa</a:t>
            </a:r>
            <a:r>
              <a:rPr lang="ru-RU" dirty="0" smtClean="0"/>
              <a:t> «хлынуть»</a:t>
            </a:r>
          </a:p>
          <a:p>
            <a:pPr marL="514350" indent="-514350">
              <a:buAutoNum type="arabicPeriod"/>
            </a:pPr>
            <a:r>
              <a:rPr lang="ru-RU" dirty="0" smtClean="0"/>
              <a:t>Греч.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ru-RU" dirty="0" smtClean="0"/>
              <a:t> «земля» + греч. </a:t>
            </a:r>
            <a:r>
              <a:rPr lang="en-US" dirty="0" err="1" smtClean="0"/>
              <a:t>grapho</a:t>
            </a:r>
            <a:r>
              <a:rPr lang="en-US" dirty="0" smtClean="0"/>
              <a:t> </a:t>
            </a:r>
            <a:r>
              <a:rPr lang="ru-RU" dirty="0" smtClean="0"/>
              <a:t>«пишу»</a:t>
            </a:r>
          </a:p>
          <a:p>
            <a:pPr marL="514350" indent="-514350">
              <a:buAutoNum type="arabicPeriod"/>
            </a:pPr>
            <a:r>
              <a:rPr lang="ru-RU" dirty="0" smtClean="0"/>
              <a:t>Греч. </a:t>
            </a:r>
            <a:r>
              <a:rPr lang="en-US" dirty="0" err="1"/>
              <a:t>g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ru-RU" dirty="0" smtClean="0"/>
              <a:t>«земля» + греч. </a:t>
            </a:r>
            <a:r>
              <a:rPr lang="en-US" dirty="0" smtClean="0"/>
              <a:t>logos </a:t>
            </a:r>
            <a:r>
              <a:rPr lang="ru-RU" dirty="0" smtClean="0"/>
              <a:t>«учение»</a:t>
            </a:r>
          </a:p>
          <a:p>
            <a:pPr marL="514350" indent="-514350">
              <a:buAutoNum type="arabicPeriod"/>
            </a:pPr>
            <a:r>
              <a:rPr lang="ru-RU" dirty="0" smtClean="0"/>
              <a:t>Греч. 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ru-RU" dirty="0" smtClean="0"/>
              <a:t>«земля» + греч. </a:t>
            </a:r>
            <a:r>
              <a:rPr lang="en-US" dirty="0" err="1" smtClean="0"/>
              <a:t>metreo</a:t>
            </a:r>
            <a:r>
              <a:rPr lang="en-US" dirty="0" smtClean="0"/>
              <a:t> </a:t>
            </a:r>
            <a:r>
              <a:rPr lang="ru-RU" dirty="0" smtClean="0"/>
              <a:t>«мерю»; букв.: «измерение земли»</a:t>
            </a:r>
          </a:p>
          <a:p>
            <a:pPr marL="514350" indent="-514350">
              <a:buAutoNum type="arabicPeriod"/>
            </a:pPr>
            <a:r>
              <a:rPr lang="ru-RU" dirty="0" smtClean="0"/>
              <a:t>Греч. </a:t>
            </a:r>
            <a:r>
              <a:rPr lang="en-US" dirty="0" err="1" smtClean="0"/>
              <a:t>gramma</a:t>
            </a:r>
            <a:r>
              <a:rPr lang="en-US" dirty="0" smtClean="0"/>
              <a:t> </a:t>
            </a:r>
            <a:r>
              <a:rPr lang="ru-RU" dirty="0" smtClean="0"/>
              <a:t>«начертание», «написание» + греч.</a:t>
            </a:r>
            <a:r>
              <a:rPr lang="en-US" dirty="0" smtClean="0"/>
              <a:t> </a:t>
            </a:r>
            <a:r>
              <a:rPr lang="en-US" dirty="0" err="1" smtClean="0"/>
              <a:t>phon</a:t>
            </a:r>
            <a:r>
              <a:rPr lang="en-US" dirty="0" smtClean="0"/>
              <a:t> </a:t>
            </a:r>
            <a:r>
              <a:rPr lang="ru-RU" dirty="0" smtClean="0"/>
              <a:t> «звук»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Что объединяет слова: </a:t>
            </a:r>
            <a:r>
              <a:rPr lang="ru-RU" b="1" dirty="0" smtClean="0"/>
              <a:t>горшок, гончар, горсть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77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ПРОВЕРЬ СЕБЯ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Гейзер. </a:t>
            </a:r>
            <a:r>
              <a:rPr lang="ru-RU" dirty="0" smtClean="0"/>
              <a:t>От </a:t>
            </a:r>
            <a:r>
              <a:rPr lang="ru-RU" dirty="0" err="1"/>
              <a:t>исланд</a:t>
            </a:r>
            <a:r>
              <a:rPr lang="ru-RU" dirty="0"/>
              <a:t>. </a:t>
            </a:r>
            <a:r>
              <a:rPr lang="en-US" dirty="0" err="1"/>
              <a:t>geysa</a:t>
            </a:r>
            <a:r>
              <a:rPr lang="ru-RU" dirty="0"/>
              <a:t> «хлынуть»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География. </a:t>
            </a:r>
            <a:r>
              <a:rPr lang="ru-RU" dirty="0" smtClean="0"/>
              <a:t>Греч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en-US" dirty="0" err="1"/>
              <a:t>ge</a:t>
            </a:r>
            <a:r>
              <a:rPr lang="ru-RU" dirty="0"/>
              <a:t> «земля» + греч. </a:t>
            </a:r>
            <a:r>
              <a:rPr lang="en-US" dirty="0" err="1"/>
              <a:t>grapho</a:t>
            </a:r>
            <a:r>
              <a:rPr lang="en-US" dirty="0"/>
              <a:t> </a:t>
            </a:r>
            <a:r>
              <a:rPr lang="ru-RU" dirty="0"/>
              <a:t>«пишу»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Геология. </a:t>
            </a:r>
            <a:r>
              <a:rPr lang="ru-RU" dirty="0" smtClean="0"/>
              <a:t>Греч</a:t>
            </a:r>
            <a:r>
              <a:rPr lang="ru-RU" dirty="0"/>
              <a:t>. </a:t>
            </a:r>
            <a:r>
              <a:rPr lang="en-US" dirty="0" err="1"/>
              <a:t>ge</a:t>
            </a:r>
            <a:r>
              <a:rPr lang="en-US" dirty="0"/>
              <a:t> </a:t>
            </a:r>
            <a:r>
              <a:rPr lang="ru-RU" dirty="0"/>
              <a:t>«земля» + греч. </a:t>
            </a:r>
            <a:r>
              <a:rPr lang="en-US" dirty="0"/>
              <a:t>logos </a:t>
            </a:r>
            <a:r>
              <a:rPr lang="ru-RU" dirty="0"/>
              <a:t>«учение»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Геометрия. </a:t>
            </a:r>
            <a:r>
              <a:rPr lang="ru-RU" dirty="0" smtClean="0"/>
              <a:t>Греч</a:t>
            </a:r>
            <a:r>
              <a:rPr lang="ru-RU" dirty="0"/>
              <a:t>. </a:t>
            </a:r>
            <a:r>
              <a:rPr lang="en-US" dirty="0"/>
              <a:t> </a:t>
            </a:r>
            <a:r>
              <a:rPr lang="en-US" dirty="0" err="1"/>
              <a:t>ge</a:t>
            </a:r>
            <a:r>
              <a:rPr lang="en-US" dirty="0"/>
              <a:t> </a:t>
            </a:r>
            <a:r>
              <a:rPr lang="ru-RU" dirty="0"/>
              <a:t>«земля» + греч. </a:t>
            </a:r>
            <a:r>
              <a:rPr lang="en-US" dirty="0" err="1"/>
              <a:t>metreo</a:t>
            </a:r>
            <a:r>
              <a:rPr lang="en-US" dirty="0"/>
              <a:t> </a:t>
            </a:r>
            <a:r>
              <a:rPr lang="ru-RU" dirty="0"/>
              <a:t>«мерю»; букв.: «измерение земли»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Граммофон. </a:t>
            </a:r>
            <a:r>
              <a:rPr lang="ru-RU" dirty="0" smtClean="0"/>
              <a:t>Греч</a:t>
            </a:r>
            <a:r>
              <a:rPr lang="ru-RU" dirty="0"/>
              <a:t>. </a:t>
            </a:r>
            <a:r>
              <a:rPr lang="en-US" dirty="0" err="1"/>
              <a:t>gramma</a:t>
            </a:r>
            <a:r>
              <a:rPr lang="en-US" dirty="0"/>
              <a:t> </a:t>
            </a:r>
            <a:r>
              <a:rPr lang="ru-RU" dirty="0"/>
              <a:t>«начертание», «написание» + греч.</a:t>
            </a:r>
            <a:r>
              <a:rPr lang="en-US" dirty="0"/>
              <a:t> </a:t>
            </a:r>
            <a:r>
              <a:rPr lang="en-US" dirty="0" err="1"/>
              <a:t>phon</a:t>
            </a:r>
            <a:r>
              <a:rPr lang="en-US" dirty="0"/>
              <a:t> </a:t>
            </a:r>
            <a:r>
              <a:rPr lang="ru-RU" dirty="0"/>
              <a:t> «звук</a:t>
            </a:r>
            <a:r>
              <a:rPr lang="ru-RU" dirty="0" smtClean="0"/>
              <a:t>»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Горшок, гончар, горсть. </a:t>
            </a:r>
            <a:r>
              <a:rPr lang="ru-RU" dirty="0" smtClean="0"/>
              <a:t>От </a:t>
            </a:r>
            <a:r>
              <a:rPr lang="ru-RU" dirty="0" err="1" smtClean="0"/>
              <a:t>древнерусск</a:t>
            </a:r>
            <a:r>
              <a:rPr lang="ru-RU" dirty="0" smtClean="0"/>
              <a:t>. </a:t>
            </a:r>
            <a:r>
              <a:rPr lang="ru-RU" smtClean="0"/>
              <a:t>горн </a:t>
            </a:r>
            <a:r>
              <a:rPr lang="ru-RU" dirty="0" smtClean="0"/>
              <a:t>(н//</a:t>
            </a:r>
            <a:r>
              <a:rPr lang="ru-RU" smtClean="0"/>
              <a:t>ш) - </a:t>
            </a:r>
            <a:r>
              <a:rPr lang="ru-RU" dirty="0" smtClean="0"/>
              <a:t>«пригоршня», «ладони, сложенные наподобие сосуда»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517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По этимологическому толкованию попробуй узнать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Фр. </a:t>
            </a:r>
            <a:r>
              <a:rPr lang="en-US" dirty="0" err="1"/>
              <a:t>d</a:t>
            </a:r>
            <a:r>
              <a:rPr lang="en-US" dirty="0" err="1" smtClean="0"/>
              <a:t>esservir</a:t>
            </a:r>
            <a:r>
              <a:rPr lang="en-US" dirty="0" smtClean="0"/>
              <a:t> </a:t>
            </a:r>
            <a:r>
              <a:rPr lang="ru-RU" dirty="0" smtClean="0"/>
              <a:t>«убирать со стола»; букв.: « блюдо, которое подаётся перед тем, как убрать со стола».</a:t>
            </a:r>
          </a:p>
          <a:p>
            <a:pPr marL="514350" indent="-514350">
              <a:buAutoNum type="arabicPeriod"/>
            </a:pPr>
            <a:r>
              <a:rPr lang="ru-RU" dirty="0" smtClean="0"/>
              <a:t>Лат. </a:t>
            </a:r>
            <a:r>
              <a:rPr lang="en-US" dirty="0" err="1" smtClean="0"/>
              <a:t>dicto</a:t>
            </a:r>
            <a:r>
              <a:rPr lang="en-US" dirty="0" smtClean="0"/>
              <a:t> </a:t>
            </a:r>
            <a:r>
              <a:rPr lang="ru-RU" dirty="0" smtClean="0"/>
              <a:t>«диктую» + греч. </a:t>
            </a:r>
            <a:r>
              <a:rPr lang="en-US" dirty="0" err="1" smtClean="0"/>
              <a:t>phon</a:t>
            </a:r>
            <a:r>
              <a:rPr lang="en-US" dirty="0" smtClean="0"/>
              <a:t> </a:t>
            </a:r>
            <a:r>
              <a:rPr lang="ru-RU" dirty="0" smtClean="0"/>
              <a:t>«звук», «голос».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Древнерусск</a:t>
            </a:r>
            <a:r>
              <a:rPr lang="ru-RU" dirty="0" smtClean="0"/>
              <a:t>. До + </a:t>
            </a:r>
            <a:r>
              <a:rPr lang="ru-RU" dirty="0" err="1" smtClean="0"/>
              <a:t>спети</a:t>
            </a:r>
            <a:r>
              <a:rPr lang="ru-RU" dirty="0" smtClean="0"/>
              <a:t> «спешить», «успевать», «быть готовым»; букв.: «быть готовым к бою»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Древнерусск</a:t>
            </a:r>
            <a:r>
              <a:rPr lang="ru-RU" dirty="0" smtClean="0"/>
              <a:t>. Живот «жизнь»; букв.: «тот, кто живёт»</a:t>
            </a:r>
          </a:p>
          <a:p>
            <a:pPr marL="514350" indent="-514350">
              <a:buAutoNum type="arabicPeriod"/>
            </a:pPr>
            <a:r>
              <a:rPr lang="ru-RU" dirty="0" smtClean="0"/>
              <a:t>Лат. </a:t>
            </a:r>
            <a:r>
              <a:rPr lang="en-US" dirty="0" smtClean="0"/>
              <a:t>initium </a:t>
            </a:r>
            <a:r>
              <a:rPr lang="ru-RU" dirty="0" smtClean="0"/>
              <a:t>«начало», «начальный»</a:t>
            </a:r>
          </a:p>
          <a:p>
            <a:pPr marL="0" indent="0" algn="just">
              <a:buNone/>
            </a:pPr>
            <a:r>
              <a:rPr lang="ru-RU" dirty="0" smtClean="0"/>
              <a:t> Что объединяет слова: </a:t>
            </a:r>
            <a:r>
              <a:rPr lang="ru-RU" b="1" dirty="0" smtClean="0"/>
              <a:t>дворец, дворняга, дворянин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044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ПРОВЕРЬ СЕБЯ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Десерт. </a:t>
            </a:r>
            <a:r>
              <a:rPr lang="ru-RU" dirty="0" smtClean="0"/>
              <a:t>Фр. </a:t>
            </a:r>
            <a:r>
              <a:rPr lang="en-US" dirty="0" err="1"/>
              <a:t>desservir</a:t>
            </a:r>
            <a:r>
              <a:rPr lang="ru-RU" dirty="0" smtClean="0"/>
              <a:t> </a:t>
            </a:r>
            <a:r>
              <a:rPr lang="ru-RU" dirty="0"/>
              <a:t>«убирать со стола»; букв.: « блюдо, которое подаётся перед тем, как убрать со стола».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Диктофон. </a:t>
            </a:r>
            <a:r>
              <a:rPr lang="ru-RU" dirty="0" smtClean="0"/>
              <a:t>Лат. </a:t>
            </a:r>
            <a:r>
              <a:rPr lang="en-US" dirty="0" err="1"/>
              <a:t>dicto</a:t>
            </a:r>
            <a:r>
              <a:rPr lang="ru-RU" dirty="0" smtClean="0"/>
              <a:t> </a:t>
            </a:r>
            <a:r>
              <a:rPr lang="ru-RU" dirty="0"/>
              <a:t>«диктую» + греч. </a:t>
            </a:r>
            <a:r>
              <a:rPr lang="en-US" dirty="0" err="1"/>
              <a:t>phon</a:t>
            </a:r>
            <a:r>
              <a:rPr lang="ru-RU" dirty="0" smtClean="0"/>
              <a:t>«звук</a:t>
            </a:r>
            <a:r>
              <a:rPr lang="ru-RU" dirty="0"/>
              <a:t>», «голос».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Доспехи. </a:t>
            </a:r>
            <a:r>
              <a:rPr lang="ru-RU" dirty="0" err="1" smtClean="0"/>
              <a:t>Древнерусск</a:t>
            </a:r>
            <a:r>
              <a:rPr lang="ru-RU" dirty="0"/>
              <a:t>. До + </a:t>
            </a:r>
            <a:r>
              <a:rPr lang="ru-RU" dirty="0" err="1"/>
              <a:t>спети</a:t>
            </a:r>
            <a:r>
              <a:rPr lang="ru-RU" dirty="0"/>
              <a:t> «спешить», «успевать», «быть готовым»; букв.: «быть готовым к бою»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Животное. </a:t>
            </a:r>
            <a:r>
              <a:rPr lang="ru-RU" dirty="0" err="1" smtClean="0"/>
              <a:t>Древнерусск</a:t>
            </a:r>
            <a:r>
              <a:rPr lang="ru-RU" dirty="0"/>
              <a:t>. Живот «жизнь»; букв.: «тот, кто живёт»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Инициалы. </a:t>
            </a:r>
            <a:r>
              <a:rPr lang="ru-RU" dirty="0" smtClean="0"/>
              <a:t>Лат. </a:t>
            </a:r>
            <a:r>
              <a:rPr lang="en-US" dirty="0"/>
              <a:t>initium</a:t>
            </a:r>
            <a:r>
              <a:rPr lang="ru-RU" dirty="0" smtClean="0"/>
              <a:t> </a:t>
            </a:r>
            <a:r>
              <a:rPr lang="ru-RU" dirty="0"/>
              <a:t>«начало»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/>
              <a:t>Дворец</a:t>
            </a:r>
            <a:r>
              <a:rPr lang="ru-RU" b="1" dirty="0"/>
              <a:t>, дворняга, </a:t>
            </a:r>
            <a:r>
              <a:rPr lang="ru-RU" b="1" dirty="0" smtClean="0"/>
              <a:t>дворянин</a:t>
            </a:r>
            <a:r>
              <a:rPr lang="ru-RU" dirty="0" smtClean="0"/>
              <a:t> от </a:t>
            </a:r>
            <a:r>
              <a:rPr lang="ru-RU" dirty="0" err="1" smtClean="0"/>
              <a:t>древнерусск</a:t>
            </a:r>
            <a:r>
              <a:rPr lang="ru-RU" dirty="0" smtClean="0"/>
              <a:t>. корня двор – «площадь, закрытая воротами» (дворец – </a:t>
            </a:r>
            <a:r>
              <a:rPr lang="ru-RU" dirty="0" err="1" smtClean="0"/>
              <a:t>перв</a:t>
            </a:r>
            <a:r>
              <a:rPr lang="ru-RU" dirty="0" smtClean="0"/>
              <a:t>.: «жилая, но меньшая по сравнению с другими строениями часть двора»; дворянин – «княжеский человек», «</a:t>
            </a:r>
            <a:r>
              <a:rPr lang="ru-RU" smtClean="0"/>
              <a:t>княжеский дом»).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630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По этимологическому толкованию попробуй узнать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Лат. </a:t>
            </a:r>
            <a:r>
              <a:rPr lang="en-US" dirty="0"/>
              <a:t>c</a:t>
            </a:r>
            <a:r>
              <a:rPr lang="en-US" dirty="0" smtClean="0"/>
              <a:t>andela </a:t>
            </a:r>
            <a:r>
              <a:rPr lang="ru-RU" dirty="0" smtClean="0"/>
              <a:t>«свеча»</a:t>
            </a:r>
          </a:p>
          <a:p>
            <a:pPr marL="514350" indent="-514350">
              <a:buAutoNum type="arabicPeriod"/>
            </a:pPr>
            <a:r>
              <a:rPr lang="ru-RU" dirty="0" smtClean="0"/>
              <a:t>Тюрк. Кара «чёрный»_+ тюрк. Куль «озеро»</a:t>
            </a:r>
          </a:p>
          <a:p>
            <a:pPr marL="514350" indent="-514350">
              <a:buAutoNum type="arabicPeriod"/>
            </a:pPr>
            <a:r>
              <a:rPr lang="ru-RU" dirty="0" smtClean="0"/>
              <a:t>Фр. </a:t>
            </a:r>
            <a:r>
              <a:rPr lang="en-US" dirty="0" err="1"/>
              <a:t>c</a:t>
            </a:r>
            <a:r>
              <a:rPr lang="en-US" dirty="0" err="1" smtClean="0"/>
              <a:t>acher</a:t>
            </a:r>
            <a:r>
              <a:rPr lang="en-US" dirty="0" smtClean="0"/>
              <a:t> </a:t>
            </a:r>
            <a:r>
              <a:rPr lang="ru-RU" dirty="0" smtClean="0"/>
              <a:t>«прятать» + фр. </a:t>
            </a:r>
            <a:r>
              <a:rPr lang="en-US" dirty="0" smtClean="0"/>
              <a:t> </a:t>
            </a:r>
            <a:r>
              <a:rPr lang="en-US" dirty="0" err="1" smtClean="0"/>
              <a:t>nez</a:t>
            </a:r>
            <a:r>
              <a:rPr lang="en-US" dirty="0" smtClean="0"/>
              <a:t> </a:t>
            </a:r>
            <a:r>
              <a:rPr lang="ru-RU" dirty="0" smtClean="0"/>
              <a:t>«нос»</a:t>
            </a:r>
          </a:p>
          <a:p>
            <a:pPr marL="514350" indent="-514350">
              <a:buAutoNum type="arabicPeriod"/>
            </a:pPr>
            <a:r>
              <a:rPr lang="ru-RU" dirty="0" smtClean="0"/>
              <a:t>Фр. </a:t>
            </a:r>
            <a:r>
              <a:rPr lang="en-US" dirty="0" err="1"/>
              <a:t>c</a:t>
            </a:r>
            <a:r>
              <a:rPr lang="en-US" dirty="0" err="1" smtClean="0"/>
              <a:t>acher</a:t>
            </a:r>
            <a:r>
              <a:rPr lang="en-US" dirty="0" smtClean="0"/>
              <a:t> </a:t>
            </a:r>
            <a:r>
              <a:rPr lang="ru-RU" dirty="0" smtClean="0"/>
              <a:t>«прятать» + фр. </a:t>
            </a:r>
            <a:r>
              <a:rPr lang="en-US" dirty="0"/>
              <a:t>p</a:t>
            </a:r>
            <a:r>
              <a:rPr lang="en-US" dirty="0" smtClean="0"/>
              <a:t>ot </a:t>
            </a:r>
            <a:r>
              <a:rPr lang="ru-RU" dirty="0" smtClean="0"/>
              <a:t>«горшок»</a:t>
            </a:r>
          </a:p>
          <a:p>
            <a:pPr marL="514350" indent="-514350">
              <a:buAutoNum type="arabicPeriod"/>
            </a:pPr>
            <a:r>
              <a:rPr lang="ru-RU" dirty="0" smtClean="0"/>
              <a:t>Лат. </a:t>
            </a:r>
            <a:r>
              <a:rPr lang="en-US" dirty="0" err="1"/>
              <a:t>q</a:t>
            </a:r>
            <a:r>
              <a:rPr lang="en-US" dirty="0" err="1" smtClean="0"/>
              <a:t>uarta</a:t>
            </a:r>
            <a:r>
              <a:rPr lang="en-US" dirty="0" smtClean="0"/>
              <a:t> </a:t>
            </a:r>
            <a:r>
              <a:rPr lang="ru-RU" dirty="0" smtClean="0"/>
              <a:t>«четверть»</a:t>
            </a:r>
          </a:p>
          <a:p>
            <a:pPr marL="514350" indent="-514350">
              <a:buAutoNum type="arabicPeriod"/>
            </a:pPr>
            <a:r>
              <a:rPr lang="ru-RU" dirty="0" smtClean="0"/>
              <a:t>Англ. </a:t>
            </a:r>
            <a:r>
              <a:rPr lang="en-US" dirty="0"/>
              <a:t>c</a:t>
            </a:r>
            <a:r>
              <a:rPr lang="en-US" dirty="0" smtClean="0"/>
              <a:t>ock </a:t>
            </a:r>
            <a:r>
              <a:rPr lang="ru-RU" dirty="0" smtClean="0"/>
              <a:t>«петух» + англ. </a:t>
            </a:r>
            <a:r>
              <a:rPr lang="en-US" dirty="0"/>
              <a:t>t</a:t>
            </a:r>
            <a:r>
              <a:rPr lang="en-US" dirty="0" smtClean="0"/>
              <a:t>ail </a:t>
            </a:r>
            <a:r>
              <a:rPr lang="ru-RU" dirty="0" smtClean="0"/>
              <a:t>«хвост»</a:t>
            </a:r>
          </a:p>
          <a:p>
            <a:pPr marL="514350" indent="-514350">
              <a:buAutoNum type="arabicPeriod"/>
            </a:pPr>
            <a:r>
              <a:rPr lang="ru-RU" dirty="0" smtClean="0"/>
              <a:t>Англ.</a:t>
            </a:r>
            <a:r>
              <a:rPr lang="en-US" dirty="0" smtClean="0"/>
              <a:t> coaly</a:t>
            </a:r>
            <a:r>
              <a:rPr lang="ru-RU" dirty="0" smtClean="0"/>
              <a:t> «уголь»; </a:t>
            </a:r>
            <a:r>
              <a:rPr lang="ru-RU" dirty="0" err="1" smtClean="0"/>
              <a:t>перв</a:t>
            </a:r>
            <a:r>
              <a:rPr lang="ru-RU" dirty="0" smtClean="0"/>
              <a:t>.: «чёрная, как уголь»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Древнерусск</a:t>
            </a:r>
            <a:r>
              <a:rPr lang="ru-RU" dirty="0" smtClean="0"/>
              <a:t>. </a:t>
            </a:r>
            <a:r>
              <a:rPr lang="ru-RU" dirty="0"/>
              <a:t>к</a:t>
            </a:r>
            <a:r>
              <a:rPr lang="ru-RU" dirty="0" smtClean="0"/>
              <a:t>оло «круг»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19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ПРОВЕРЬ СЕБЯ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Канделябр. </a:t>
            </a:r>
            <a:r>
              <a:rPr lang="ru-RU" dirty="0" smtClean="0"/>
              <a:t>Лат</a:t>
            </a:r>
            <a:r>
              <a:rPr lang="ru-RU" dirty="0"/>
              <a:t>. </a:t>
            </a:r>
            <a:r>
              <a:rPr lang="en-US" dirty="0"/>
              <a:t>candela </a:t>
            </a:r>
            <a:r>
              <a:rPr lang="ru-RU" dirty="0"/>
              <a:t>«свеча»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Каракуль. </a:t>
            </a:r>
            <a:r>
              <a:rPr lang="ru-RU" dirty="0" smtClean="0"/>
              <a:t>Тюрк</a:t>
            </a:r>
            <a:r>
              <a:rPr lang="ru-RU" dirty="0"/>
              <a:t>. Кара «чёрный»_+ тюрк. Куль «озеро»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Кашне. </a:t>
            </a:r>
            <a:r>
              <a:rPr lang="ru-RU" dirty="0" smtClean="0"/>
              <a:t>Фр</a:t>
            </a:r>
            <a:r>
              <a:rPr lang="ru-RU" dirty="0"/>
              <a:t>. </a:t>
            </a:r>
            <a:r>
              <a:rPr lang="en-US" dirty="0" err="1"/>
              <a:t>cacher</a:t>
            </a:r>
            <a:r>
              <a:rPr lang="en-US" dirty="0"/>
              <a:t> </a:t>
            </a:r>
            <a:r>
              <a:rPr lang="ru-RU" dirty="0"/>
              <a:t>«прятать» + фр. </a:t>
            </a:r>
            <a:r>
              <a:rPr lang="en-US" dirty="0"/>
              <a:t> </a:t>
            </a:r>
            <a:r>
              <a:rPr lang="en-US" dirty="0" err="1"/>
              <a:t>nez</a:t>
            </a:r>
            <a:r>
              <a:rPr lang="en-US" dirty="0"/>
              <a:t> </a:t>
            </a:r>
            <a:r>
              <a:rPr lang="ru-RU" dirty="0"/>
              <a:t>«нос»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Кашпо. </a:t>
            </a:r>
            <a:r>
              <a:rPr lang="ru-RU" dirty="0" smtClean="0"/>
              <a:t>Фр</a:t>
            </a:r>
            <a:r>
              <a:rPr lang="ru-RU" dirty="0"/>
              <a:t>. </a:t>
            </a:r>
            <a:r>
              <a:rPr lang="en-US" dirty="0" err="1"/>
              <a:t>cacher</a:t>
            </a:r>
            <a:r>
              <a:rPr lang="en-US" dirty="0"/>
              <a:t> </a:t>
            </a:r>
            <a:r>
              <a:rPr lang="ru-RU" dirty="0"/>
              <a:t>«прятать» + фр. </a:t>
            </a:r>
            <a:r>
              <a:rPr lang="en-US" dirty="0"/>
              <a:t>pot </a:t>
            </a:r>
            <a:r>
              <a:rPr lang="ru-RU" dirty="0"/>
              <a:t>«горшок»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Квартал. </a:t>
            </a:r>
            <a:r>
              <a:rPr lang="ru-RU" dirty="0" smtClean="0"/>
              <a:t>Лат</a:t>
            </a:r>
            <a:r>
              <a:rPr lang="ru-RU" dirty="0"/>
              <a:t>. </a:t>
            </a:r>
            <a:r>
              <a:rPr lang="en-US" dirty="0" err="1"/>
              <a:t>quarta</a:t>
            </a:r>
            <a:r>
              <a:rPr lang="en-US" dirty="0"/>
              <a:t> </a:t>
            </a:r>
            <a:r>
              <a:rPr lang="ru-RU" dirty="0"/>
              <a:t>«четверть»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Коктейль. </a:t>
            </a:r>
            <a:r>
              <a:rPr lang="ru-RU" dirty="0" smtClean="0"/>
              <a:t>Англ</a:t>
            </a:r>
            <a:r>
              <a:rPr lang="ru-RU" dirty="0"/>
              <a:t>. </a:t>
            </a:r>
            <a:r>
              <a:rPr lang="en-US" dirty="0"/>
              <a:t>cock </a:t>
            </a:r>
            <a:r>
              <a:rPr lang="ru-RU" dirty="0"/>
              <a:t>«петух» + англ. </a:t>
            </a:r>
            <a:r>
              <a:rPr lang="en-US" dirty="0"/>
              <a:t>tail </a:t>
            </a:r>
            <a:r>
              <a:rPr lang="ru-RU" dirty="0"/>
              <a:t>«хвост»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Колли. </a:t>
            </a:r>
            <a:r>
              <a:rPr lang="ru-RU" dirty="0" smtClean="0"/>
              <a:t>Англ</a:t>
            </a:r>
            <a:r>
              <a:rPr lang="ru-RU" dirty="0"/>
              <a:t>.</a:t>
            </a:r>
            <a:r>
              <a:rPr lang="en-US" dirty="0"/>
              <a:t> coaly</a:t>
            </a:r>
            <a:r>
              <a:rPr lang="ru-RU" dirty="0"/>
              <a:t> «уголь»; </a:t>
            </a:r>
            <a:r>
              <a:rPr lang="ru-RU" dirty="0" err="1"/>
              <a:t>перв</a:t>
            </a:r>
            <a:r>
              <a:rPr lang="ru-RU" dirty="0"/>
              <a:t>.: «чёрная, как уголь»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Колесо, колея, кольцо, кольчуга. </a:t>
            </a:r>
            <a:r>
              <a:rPr lang="ru-RU" dirty="0" err="1" smtClean="0"/>
              <a:t>Древнерусск</a:t>
            </a:r>
            <a:r>
              <a:rPr lang="ru-RU" dirty="0"/>
              <a:t>. коло «круг»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65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ПО этимологическому толкованию попробуй узнать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Англ.</a:t>
            </a:r>
            <a:r>
              <a:rPr lang="en-US" sz="3200" dirty="0" smtClean="0"/>
              <a:t> ice</a:t>
            </a:r>
            <a:r>
              <a:rPr lang="ru-RU" sz="3200" dirty="0" smtClean="0"/>
              <a:t> «лёд» + англ.</a:t>
            </a:r>
            <a:r>
              <a:rPr lang="en-US" sz="3200" dirty="0" smtClean="0"/>
              <a:t> berg</a:t>
            </a:r>
            <a:r>
              <a:rPr lang="ru-RU" sz="3200" dirty="0" smtClean="0"/>
              <a:t> «гора»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Лат. </a:t>
            </a:r>
            <a:r>
              <a:rPr lang="en-US" sz="3200" dirty="0"/>
              <a:t>a</a:t>
            </a:r>
            <a:r>
              <a:rPr lang="en-US" sz="3200" dirty="0" smtClean="0"/>
              <a:t>qua </a:t>
            </a:r>
            <a:r>
              <a:rPr lang="ru-RU" sz="3200" dirty="0" smtClean="0"/>
              <a:t>«вода» + лат. </a:t>
            </a:r>
            <a:r>
              <a:rPr lang="en-US" sz="3200" dirty="0" err="1" smtClean="0"/>
              <a:t>nautes</a:t>
            </a:r>
            <a:r>
              <a:rPr lang="ru-RU" sz="3200" dirty="0" smtClean="0"/>
              <a:t>«</a:t>
            </a:r>
            <a:r>
              <a:rPr lang="ru-RU" sz="3200" dirty="0" err="1" smtClean="0"/>
              <a:t>плаватель</a:t>
            </a:r>
            <a:r>
              <a:rPr lang="ru-RU" sz="3200" dirty="0" smtClean="0"/>
              <a:t>»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Итал. </a:t>
            </a:r>
            <a:r>
              <a:rPr lang="en-US" sz="3200" dirty="0" err="1"/>
              <a:t>a</a:t>
            </a:r>
            <a:r>
              <a:rPr lang="en-US" sz="3200" dirty="0" err="1" smtClean="0"/>
              <a:t>ccordo</a:t>
            </a:r>
            <a:r>
              <a:rPr lang="en-US" sz="3200" dirty="0" smtClean="0"/>
              <a:t> </a:t>
            </a:r>
            <a:r>
              <a:rPr lang="ru-RU" sz="3200" dirty="0" smtClean="0"/>
              <a:t>«созвучие»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Лат. </a:t>
            </a:r>
            <a:r>
              <a:rPr lang="en-US" sz="3200" dirty="0"/>
              <a:t>a</a:t>
            </a:r>
            <a:r>
              <a:rPr lang="en-US" sz="3200" dirty="0" smtClean="0"/>
              <a:t>c (ad)</a:t>
            </a:r>
            <a:r>
              <a:rPr lang="ru-RU" sz="3200" dirty="0" smtClean="0"/>
              <a:t>«усилительное значение» + лат. </a:t>
            </a:r>
            <a:r>
              <a:rPr lang="en-US" sz="3200" dirty="0" smtClean="0"/>
              <a:t>curare</a:t>
            </a:r>
            <a:r>
              <a:rPr lang="ru-RU" sz="3200" dirty="0" smtClean="0"/>
              <a:t>«заботиться», «точно исполнять» (от лат. </a:t>
            </a:r>
            <a:r>
              <a:rPr lang="en-US" sz="3200" dirty="0" err="1"/>
              <a:t>c</a:t>
            </a:r>
            <a:r>
              <a:rPr lang="en-US" sz="3200" dirty="0" err="1" smtClean="0"/>
              <a:t>ora</a:t>
            </a:r>
            <a:r>
              <a:rPr lang="en-US" sz="3200" dirty="0" smtClean="0"/>
              <a:t> </a:t>
            </a:r>
            <a:r>
              <a:rPr lang="ru-RU" sz="3200" dirty="0" smtClean="0"/>
              <a:t>«забота»)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Фр. </a:t>
            </a:r>
            <a:r>
              <a:rPr lang="en-US" sz="3200" dirty="0" err="1" smtClean="0"/>
              <a:t>alle</a:t>
            </a:r>
            <a:r>
              <a:rPr lang="en-US" sz="3200" dirty="0" smtClean="0"/>
              <a:t> </a:t>
            </a:r>
            <a:r>
              <a:rPr lang="ru-RU" sz="3200" dirty="0" smtClean="0"/>
              <a:t>«проход», «дорога»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4927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2800" b="1" dirty="0" smtClean="0"/>
              <a:t>Айсберг. </a:t>
            </a:r>
            <a:r>
              <a:rPr lang="ru-RU" sz="2800" dirty="0" smtClean="0"/>
              <a:t>Англ</a:t>
            </a:r>
            <a:r>
              <a:rPr lang="ru-RU" sz="2800" dirty="0"/>
              <a:t>.</a:t>
            </a:r>
            <a:r>
              <a:rPr lang="en-US" sz="2800" dirty="0"/>
              <a:t> ice</a:t>
            </a:r>
            <a:r>
              <a:rPr lang="ru-RU" sz="2800" dirty="0"/>
              <a:t> «лёд» + англ.</a:t>
            </a:r>
            <a:r>
              <a:rPr lang="en-US" sz="2800" dirty="0"/>
              <a:t> berg</a:t>
            </a:r>
            <a:r>
              <a:rPr lang="ru-RU" sz="2800" dirty="0"/>
              <a:t> «гора»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Акванавт. </a:t>
            </a:r>
            <a:r>
              <a:rPr lang="ru-RU" sz="2800" dirty="0" smtClean="0"/>
              <a:t>Лат</a:t>
            </a:r>
            <a:r>
              <a:rPr lang="ru-RU" sz="2800" dirty="0"/>
              <a:t>. </a:t>
            </a:r>
            <a:r>
              <a:rPr lang="en-US" sz="2800" dirty="0"/>
              <a:t>aqua </a:t>
            </a:r>
            <a:r>
              <a:rPr lang="ru-RU" sz="2800" dirty="0"/>
              <a:t>«вода» + лат. </a:t>
            </a:r>
            <a:r>
              <a:rPr lang="en-US" sz="2800" dirty="0" err="1"/>
              <a:t>nautes</a:t>
            </a:r>
            <a:r>
              <a:rPr lang="ru-RU" sz="2800" dirty="0"/>
              <a:t>«</a:t>
            </a:r>
            <a:r>
              <a:rPr lang="ru-RU" sz="2800" dirty="0" err="1"/>
              <a:t>плаватель</a:t>
            </a:r>
            <a:r>
              <a:rPr lang="ru-RU" sz="2800" dirty="0" smtClean="0"/>
              <a:t>» (исследователь, совершающий в специальном аппарате плавание на больших глубинах)</a:t>
            </a:r>
            <a:endParaRPr lang="ru-RU" sz="2800" dirty="0"/>
          </a:p>
          <a:p>
            <a:pPr marL="514350" indent="-514350">
              <a:buAutoNum type="arabicPeriod"/>
            </a:pPr>
            <a:r>
              <a:rPr lang="ru-RU" sz="2800" b="1" dirty="0" smtClean="0"/>
              <a:t>Аккордеон. </a:t>
            </a:r>
            <a:r>
              <a:rPr lang="ru-RU" sz="2800" dirty="0" smtClean="0"/>
              <a:t>Итал</a:t>
            </a:r>
            <a:r>
              <a:rPr lang="ru-RU" sz="2800" dirty="0"/>
              <a:t>. </a:t>
            </a:r>
            <a:r>
              <a:rPr lang="en-US" sz="2800" dirty="0" err="1"/>
              <a:t>accordo</a:t>
            </a:r>
            <a:r>
              <a:rPr lang="en-US" sz="2800" dirty="0"/>
              <a:t> </a:t>
            </a:r>
            <a:r>
              <a:rPr lang="ru-RU" sz="2800" dirty="0"/>
              <a:t>«созвучие»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Аккуратный. </a:t>
            </a:r>
            <a:r>
              <a:rPr lang="ru-RU" sz="2800" dirty="0" smtClean="0"/>
              <a:t>Лат</a:t>
            </a:r>
            <a:r>
              <a:rPr lang="ru-RU" sz="2800" dirty="0"/>
              <a:t>. </a:t>
            </a:r>
            <a:r>
              <a:rPr lang="en-US" sz="2800" dirty="0"/>
              <a:t>ac (ad)</a:t>
            </a:r>
            <a:r>
              <a:rPr lang="ru-RU" sz="2800" dirty="0"/>
              <a:t>«усилительное значение» + лат. </a:t>
            </a:r>
            <a:r>
              <a:rPr lang="en-US" sz="2800" dirty="0"/>
              <a:t>curare</a:t>
            </a:r>
            <a:r>
              <a:rPr lang="ru-RU" sz="2800" dirty="0"/>
              <a:t>«заботиться», «точно исполнять» (от лат. </a:t>
            </a:r>
            <a:r>
              <a:rPr lang="en-US" sz="2800" dirty="0" err="1"/>
              <a:t>cora</a:t>
            </a:r>
            <a:r>
              <a:rPr lang="en-US" sz="2800" dirty="0"/>
              <a:t> </a:t>
            </a:r>
            <a:r>
              <a:rPr lang="ru-RU" sz="2800" dirty="0"/>
              <a:t>«забота</a:t>
            </a:r>
            <a:r>
              <a:rPr lang="ru-RU" sz="2800" dirty="0" smtClean="0"/>
              <a:t>»); ср.: </a:t>
            </a:r>
            <a:r>
              <a:rPr lang="ru-RU" sz="2800" i="1" dirty="0" smtClean="0"/>
              <a:t>куратор, курорт</a:t>
            </a:r>
            <a:r>
              <a:rPr lang="ru-RU" sz="2800" dirty="0" smtClean="0"/>
              <a:t>.</a:t>
            </a:r>
            <a:endParaRPr lang="ru-RU" sz="2800" dirty="0"/>
          </a:p>
          <a:p>
            <a:pPr marL="514350" indent="-514350">
              <a:buAutoNum type="arabicPeriod"/>
            </a:pPr>
            <a:r>
              <a:rPr lang="ru-RU" sz="2800" b="1" dirty="0" smtClean="0"/>
              <a:t>Аллея. </a:t>
            </a:r>
            <a:r>
              <a:rPr lang="ru-RU" sz="2800" dirty="0" smtClean="0"/>
              <a:t>Фр</a:t>
            </a:r>
            <a:r>
              <a:rPr lang="ru-RU" sz="2800" dirty="0"/>
              <a:t>. </a:t>
            </a:r>
            <a:r>
              <a:rPr lang="en-US" sz="2800" dirty="0" err="1"/>
              <a:t>alle</a:t>
            </a:r>
            <a:r>
              <a:rPr lang="en-US" sz="2800" dirty="0"/>
              <a:t> </a:t>
            </a:r>
            <a:r>
              <a:rPr lang="ru-RU" sz="2800" dirty="0"/>
              <a:t>«проход», «дорога»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82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ПО этимологическому толкованию попробуй узнать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Греч. </a:t>
            </a:r>
            <a:r>
              <a:rPr lang="en-US" sz="2800" dirty="0" err="1" smtClean="0"/>
              <a:t>athmos</a:t>
            </a:r>
            <a:r>
              <a:rPr lang="ru-RU" sz="2800" dirty="0" smtClean="0"/>
              <a:t>«пар», «туман» + греч.</a:t>
            </a:r>
            <a:r>
              <a:rPr lang="en-US" sz="2800" dirty="0" smtClean="0"/>
              <a:t> </a:t>
            </a:r>
            <a:r>
              <a:rPr lang="en-US" sz="2800" dirty="0" err="1" smtClean="0"/>
              <a:t>sphaire</a:t>
            </a:r>
            <a:r>
              <a:rPr lang="ru-RU" sz="2800" dirty="0" smtClean="0"/>
              <a:t> «мяч», «шар», «круг»; букв.: «поверхность шара», «оболочка».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Нем.</a:t>
            </a:r>
            <a:r>
              <a:rPr lang="en-US" sz="2800" dirty="0" smtClean="0"/>
              <a:t> </a:t>
            </a:r>
            <a:r>
              <a:rPr lang="en-US" sz="2800" dirty="0" err="1" smtClean="0"/>
              <a:t>backen</a:t>
            </a:r>
            <a:r>
              <a:rPr lang="ru-RU" sz="2800" dirty="0" smtClean="0"/>
              <a:t> «щёки» + </a:t>
            </a:r>
            <a:r>
              <a:rPr lang="en-US" sz="2800" dirty="0" err="1" smtClean="0"/>
              <a:t>bart</a:t>
            </a:r>
            <a:r>
              <a:rPr lang="ru-RU" sz="2800" dirty="0" smtClean="0"/>
              <a:t>«борода»; букв.: «борода на щеках».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Греч. </a:t>
            </a:r>
            <a:r>
              <a:rPr lang="en-US" sz="2800" dirty="0" err="1" smtClean="0"/>
              <a:t>baros</a:t>
            </a:r>
            <a:r>
              <a:rPr lang="ru-RU" sz="2800" dirty="0" smtClean="0"/>
              <a:t>«тяжесть» + греч.</a:t>
            </a:r>
            <a:r>
              <a:rPr lang="en-US" sz="2800" dirty="0" smtClean="0"/>
              <a:t> </a:t>
            </a:r>
            <a:r>
              <a:rPr lang="en-US" sz="2800" dirty="0" err="1" smtClean="0"/>
              <a:t>metreo</a:t>
            </a:r>
            <a:r>
              <a:rPr lang="ru-RU" sz="2800" dirty="0" smtClean="0"/>
              <a:t> «мерю».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Англ. </a:t>
            </a:r>
            <a:r>
              <a:rPr lang="en-US" sz="2800" dirty="0" smtClean="0"/>
              <a:t>basket</a:t>
            </a:r>
            <a:r>
              <a:rPr lang="ru-RU" sz="2800" dirty="0" smtClean="0"/>
              <a:t>«корзина» + англ.</a:t>
            </a:r>
            <a:r>
              <a:rPr lang="en-US" sz="2800" dirty="0" smtClean="0"/>
              <a:t> ball</a:t>
            </a:r>
            <a:r>
              <a:rPr lang="ru-RU" sz="2800" dirty="0" smtClean="0"/>
              <a:t> «мяч»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Греч. </a:t>
            </a:r>
            <a:r>
              <a:rPr lang="en-US" sz="2800" dirty="0" err="1" smtClean="0"/>
              <a:t>bathys</a:t>
            </a:r>
            <a:r>
              <a:rPr lang="ru-RU" sz="2800" dirty="0" smtClean="0"/>
              <a:t>«глубокий» + греч. </a:t>
            </a:r>
            <a:r>
              <a:rPr lang="en-US" sz="2800" dirty="0" err="1" smtClean="0"/>
              <a:t>skaphos</a:t>
            </a:r>
            <a:r>
              <a:rPr lang="ru-RU" sz="2800" dirty="0" smtClean="0"/>
              <a:t>« судно»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4508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sz="3000" b="1" dirty="0" smtClean="0"/>
              <a:t>Атмосфера. </a:t>
            </a:r>
            <a:r>
              <a:rPr lang="ru-RU" sz="3000" dirty="0" smtClean="0"/>
              <a:t>Греч</a:t>
            </a:r>
            <a:r>
              <a:rPr lang="ru-RU" sz="3000" dirty="0"/>
              <a:t>. </a:t>
            </a:r>
            <a:r>
              <a:rPr lang="en-US" sz="3000" dirty="0" err="1"/>
              <a:t>athmos</a:t>
            </a:r>
            <a:r>
              <a:rPr lang="ru-RU" sz="3000" dirty="0"/>
              <a:t>«пар», «туман» + греч.</a:t>
            </a:r>
            <a:r>
              <a:rPr lang="en-US" sz="3000" dirty="0"/>
              <a:t> </a:t>
            </a:r>
            <a:r>
              <a:rPr lang="en-US" sz="3000" dirty="0" err="1"/>
              <a:t>sphaire</a:t>
            </a:r>
            <a:r>
              <a:rPr lang="ru-RU" sz="3000" dirty="0"/>
              <a:t> «мяч», «шар», «круг»; букв.: «поверхность шара», «оболочка».</a:t>
            </a:r>
          </a:p>
          <a:p>
            <a:pPr marL="514350" indent="-514350">
              <a:buAutoNum type="arabicPeriod"/>
            </a:pPr>
            <a:r>
              <a:rPr lang="ru-RU" sz="3000" b="1" dirty="0" smtClean="0"/>
              <a:t>Бакенбарды. </a:t>
            </a:r>
            <a:r>
              <a:rPr lang="ru-RU" sz="3000" dirty="0" smtClean="0"/>
              <a:t>Нем</a:t>
            </a:r>
            <a:r>
              <a:rPr lang="ru-RU" sz="3000" dirty="0"/>
              <a:t>.</a:t>
            </a:r>
            <a:r>
              <a:rPr lang="en-US" sz="3000" dirty="0"/>
              <a:t> </a:t>
            </a:r>
            <a:r>
              <a:rPr lang="en-US" sz="3000" dirty="0" err="1"/>
              <a:t>backen</a:t>
            </a:r>
            <a:r>
              <a:rPr lang="ru-RU" sz="3000" dirty="0"/>
              <a:t> «щёки» + </a:t>
            </a:r>
            <a:r>
              <a:rPr lang="en-US" sz="3000" dirty="0" err="1"/>
              <a:t>bart</a:t>
            </a:r>
            <a:r>
              <a:rPr lang="ru-RU" sz="3000" dirty="0"/>
              <a:t>«борода»; букв.: «борода на щеках».</a:t>
            </a:r>
          </a:p>
          <a:p>
            <a:pPr marL="514350" indent="-514350">
              <a:buAutoNum type="arabicPeriod"/>
            </a:pPr>
            <a:r>
              <a:rPr lang="ru-RU" sz="3000" b="1" dirty="0" smtClean="0"/>
              <a:t>Барометр. </a:t>
            </a:r>
            <a:r>
              <a:rPr lang="ru-RU" sz="3000" dirty="0" smtClean="0"/>
              <a:t>Греч</a:t>
            </a:r>
            <a:r>
              <a:rPr lang="ru-RU" sz="3000" dirty="0"/>
              <a:t>. </a:t>
            </a:r>
            <a:r>
              <a:rPr lang="en-US" sz="3000" dirty="0" err="1"/>
              <a:t>baros</a:t>
            </a:r>
            <a:r>
              <a:rPr lang="ru-RU" sz="3000" dirty="0"/>
              <a:t>«тяжесть» + греч.</a:t>
            </a:r>
            <a:r>
              <a:rPr lang="en-US" sz="3000" dirty="0"/>
              <a:t> </a:t>
            </a:r>
            <a:r>
              <a:rPr lang="en-US" sz="3000" dirty="0" err="1"/>
              <a:t>metreo</a:t>
            </a:r>
            <a:r>
              <a:rPr lang="ru-RU" sz="3000" dirty="0"/>
              <a:t> «мерю».</a:t>
            </a:r>
          </a:p>
          <a:p>
            <a:pPr marL="514350" indent="-514350">
              <a:buAutoNum type="arabicPeriod"/>
            </a:pPr>
            <a:r>
              <a:rPr lang="ru-RU" sz="3000" b="1" dirty="0" smtClean="0"/>
              <a:t>Баскетбол</a:t>
            </a:r>
            <a:r>
              <a:rPr lang="ru-RU" sz="3000" dirty="0" smtClean="0"/>
              <a:t>. Англ</a:t>
            </a:r>
            <a:r>
              <a:rPr lang="ru-RU" sz="3000" dirty="0"/>
              <a:t>. </a:t>
            </a:r>
            <a:r>
              <a:rPr lang="en-US" sz="3000" dirty="0"/>
              <a:t>basket</a:t>
            </a:r>
            <a:r>
              <a:rPr lang="ru-RU" sz="3000" dirty="0"/>
              <a:t>«корзина» + англ.</a:t>
            </a:r>
            <a:r>
              <a:rPr lang="en-US" sz="3000" dirty="0"/>
              <a:t> ball</a:t>
            </a:r>
            <a:r>
              <a:rPr lang="ru-RU" sz="3000" dirty="0"/>
              <a:t> «мяч»</a:t>
            </a:r>
          </a:p>
          <a:p>
            <a:pPr marL="514350" indent="-514350">
              <a:buAutoNum type="arabicPeriod"/>
            </a:pPr>
            <a:r>
              <a:rPr lang="ru-RU" sz="3000" b="1" dirty="0" smtClean="0"/>
              <a:t>Батискаф. </a:t>
            </a:r>
            <a:r>
              <a:rPr lang="ru-RU" sz="3000" dirty="0" smtClean="0"/>
              <a:t>Греч</a:t>
            </a:r>
            <a:r>
              <a:rPr lang="ru-RU" sz="3000" dirty="0"/>
              <a:t>. </a:t>
            </a:r>
            <a:r>
              <a:rPr lang="en-US" sz="3000" dirty="0" err="1"/>
              <a:t>bathys</a:t>
            </a:r>
            <a:r>
              <a:rPr lang="ru-RU" sz="3000" dirty="0"/>
              <a:t>«глубокий» + греч. </a:t>
            </a:r>
            <a:r>
              <a:rPr lang="en-US" sz="3000" dirty="0" err="1"/>
              <a:t>skaphos</a:t>
            </a:r>
            <a:r>
              <a:rPr lang="ru-RU" sz="3000" dirty="0"/>
              <a:t>« судно» (глубоководный аппарат для исследования дна морей и океанов)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79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ПО этимологическому толкованию попробуй узнать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Лат. </a:t>
            </a:r>
            <a:r>
              <a:rPr lang="en-US" dirty="0"/>
              <a:t>b</a:t>
            </a:r>
            <a:r>
              <a:rPr lang="en-US" dirty="0" smtClean="0"/>
              <a:t>i </a:t>
            </a:r>
            <a:r>
              <a:rPr lang="ru-RU" dirty="0" smtClean="0"/>
              <a:t>«дважды» + греч. </a:t>
            </a:r>
            <a:r>
              <a:rPr lang="en-US" dirty="0" err="1" smtClean="0"/>
              <a:t>athlon</a:t>
            </a:r>
            <a:r>
              <a:rPr lang="ru-RU" dirty="0" smtClean="0"/>
              <a:t>«состязание» (зимнее двоеборье).</a:t>
            </a:r>
          </a:p>
          <a:p>
            <a:pPr marL="514350" indent="-514350">
              <a:buAutoNum type="arabicPeriod"/>
            </a:pPr>
            <a:r>
              <a:rPr lang="ru-RU" dirty="0" smtClean="0"/>
              <a:t>Лат. </a:t>
            </a:r>
            <a:r>
              <a:rPr lang="en-US" dirty="0" err="1" smtClean="0"/>
              <a:t>bini</a:t>
            </a:r>
            <a:r>
              <a:rPr lang="ru-RU" dirty="0" smtClean="0"/>
              <a:t>«пара», «два» + лат. </a:t>
            </a:r>
            <a:r>
              <a:rPr lang="en-US" dirty="0" smtClean="0"/>
              <a:t>oculus</a:t>
            </a:r>
            <a:r>
              <a:rPr lang="ru-RU" dirty="0" smtClean="0"/>
              <a:t>«глаза».</a:t>
            </a:r>
          </a:p>
          <a:p>
            <a:pPr marL="514350" indent="-514350">
              <a:buAutoNum type="arabicPeriod"/>
            </a:pPr>
            <a:r>
              <a:rPr lang="ru-RU" dirty="0" smtClean="0"/>
              <a:t>Лат. </a:t>
            </a:r>
            <a:r>
              <a:rPr lang="en-US" dirty="0" err="1" smtClean="0"/>
              <a:t>bis</a:t>
            </a:r>
            <a:r>
              <a:rPr lang="ru-RU" dirty="0" smtClean="0"/>
              <a:t>«дважды» + фр. </a:t>
            </a:r>
            <a:r>
              <a:rPr lang="en-US" dirty="0" err="1" smtClean="0"/>
              <a:t>cuit</a:t>
            </a:r>
            <a:r>
              <a:rPr lang="ru-RU" dirty="0" smtClean="0"/>
              <a:t>«печёный», «обожжённый».</a:t>
            </a:r>
          </a:p>
          <a:p>
            <a:pPr marL="514350" indent="-514350">
              <a:buAutoNum type="arabicPeriod"/>
            </a:pPr>
            <a:r>
              <a:rPr lang="ru-RU" dirty="0" smtClean="0"/>
              <a:t>Лат. </a:t>
            </a:r>
            <a:r>
              <a:rPr lang="en-US" dirty="0" err="1" smtClean="0"/>
              <a:t>bis</a:t>
            </a:r>
            <a:r>
              <a:rPr lang="ru-RU" dirty="0" smtClean="0"/>
              <a:t>«дважды», «надвое» + лат. </a:t>
            </a:r>
            <a:r>
              <a:rPr lang="en-US" dirty="0" err="1" smtClean="0"/>
              <a:t>sectris</a:t>
            </a:r>
            <a:r>
              <a:rPr lang="ru-RU" dirty="0" smtClean="0"/>
              <a:t>«рассекающая».</a:t>
            </a:r>
          </a:p>
          <a:p>
            <a:pPr marL="514350" indent="-514350">
              <a:buAutoNum type="arabicPeriod"/>
            </a:pPr>
            <a:r>
              <a:rPr lang="ru-RU" dirty="0" smtClean="0"/>
              <a:t>Лат. </a:t>
            </a:r>
            <a:r>
              <a:rPr lang="en-US" dirty="0" err="1" smtClean="0"/>
              <a:t>vermis</a:t>
            </a:r>
            <a:r>
              <a:rPr lang="ru-RU" dirty="0" smtClean="0"/>
              <a:t>«червяк».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039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ПРОВЕРЬ СЕБЯ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ru-RU" b="1" dirty="0" smtClean="0"/>
              <a:t>Биатлон. </a:t>
            </a:r>
            <a:r>
              <a:rPr lang="ru-RU" dirty="0" smtClean="0"/>
              <a:t>Лат</a:t>
            </a:r>
            <a:r>
              <a:rPr lang="ru-RU" dirty="0"/>
              <a:t>. </a:t>
            </a:r>
            <a:r>
              <a:rPr lang="en-US" dirty="0"/>
              <a:t>bi </a:t>
            </a:r>
            <a:r>
              <a:rPr lang="ru-RU" dirty="0"/>
              <a:t>«дважды» + греч. </a:t>
            </a:r>
            <a:r>
              <a:rPr lang="en-US" dirty="0" err="1"/>
              <a:t>athlon</a:t>
            </a:r>
            <a:r>
              <a:rPr lang="ru-RU" dirty="0"/>
              <a:t>«состязание» (зимнее двоеборье).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Бинокль. </a:t>
            </a:r>
            <a:r>
              <a:rPr lang="ru-RU" dirty="0" smtClean="0"/>
              <a:t>Лат</a:t>
            </a:r>
            <a:r>
              <a:rPr lang="ru-RU" dirty="0"/>
              <a:t>. </a:t>
            </a:r>
            <a:r>
              <a:rPr lang="en-US" dirty="0" err="1"/>
              <a:t>bini</a:t>
            </a:r>
            <a:r>
              <a:rPr lang="ru-RU" dirty="0"/>
              <a:t>«пара», «два» + лат. </a:t>
            </a:r>
            <a:r>
              <a:rPr lang="en-US" dirty="0"/>
              <a:t>oculus</a:t>
            </a:r>
            <a:r>
              <a:rPr lang="ru-RU" dirty="0"/>
              <a:t>«глаза».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Бисквит. </a:t>
            </a:r>
            <a:r>
              <a:rPr lang="ru-RU" dirty="0" smtClean="0"/>
              <a:t>Лат</a:t>
            </a:r>
            <a:r>
              <a:rPr lang="ru-RU" dirty="0"/>
              <a:t>. </a:t>
            </a:r>
            <a:r>
              <a:rPr lang="en-US" dirty="0" err="1"/>
              <a:t>bis</a:t>
            </a:r>
            <a:r>
              <a:rPr lang="ru-RU" dirty="0"/>
              <a:t>«дважды» + фр. </a:t>
            </a:r>
            <a:r>
              <a:rPr lang="en-US" dirty="0" err="1"/>
              <a:t>cuit</a:t>
            </a:r>
            <a:r>
              <a:rPr lang="ru-RU" dirty="0"/>
              <a:t>«печёный», «обожжённый».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Биссектриса. </a:t>
            </a:r>
            <a:r>
              <a:rPr lang="ru-RU" dirty="0" smtClean="0"/>
              <a:t>Лат</a:t>
            </a:r>
            <a:r>
              <a:rPr lang="ru-RU" dirty="0"/>
              <a:t>. </a:t>
            </a:r>
            <a:r>
              <a:rPr lang="en-US" dirty="0" err="1"/>
              <a:t>bis</a:t>
            </a:r>
            <a:r>
              <a:rPr lang="ru-RU" dirty="0"/>
              <a:t>«дважды», «надвое» + лат. </a:t>
            </a:r>
            <a:r>
              <a:rPr lang="en-US" dirty="0" err="1"/>
              <a:t>sectris</a:t>
            </a:r>
            <a:r>
              <a:rPr lang="ru-RU" dirty="0"/>
              <a:t>«рассекающая».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Вермишель. </a:t>
            </a:r>
            <a:r>
              <a:rPr lang="ru-RU" dirty="0" smtClean="0"/>
              <a:t>Лат</a:t>
            </a:r>
            <a:r>
              <a:rPr lang="ru-RU" dirty="0"/>
              <a:t>. </a:t>
            </a:r>
            <a:r>
              <a:rPr lang="en-US" dirty="0" err="1"/>
              <a:t>vermis</a:t>
            </a:r>
            <a:r>
              <a:rPr lang="ru-RU" dirty="0"/>
              <a:t>«червяк».</a:t>
            </a:r>
          </a:p>
        </p:txBody>
      </p:sp>
    </p:spTree>
    <p:extLst>
      <p:ext uri="{BB962C8B-B14F-4D97-AF65-F5344CB8AC3E}">
        <p14:creationId xmlns:p14="http://schemas.microsoft.com/office/powerpoint/2010/main" val="4003273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ПО этимологическому толкованию попробуй узнать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От </a:t>
            </a:r>
            <a:r>
              <a:rPr lang="ru-RU" dirty="0" err="1" smtClean="0"/>
              <a:t>имати</a:t>
            </a:r>
            <a:r>
              <a:rPr lang="ru-RU" dirty="0" smtClean="0"/>
              <a:t> «брать»; букв.: «вбивать в себя», т.е. «слушать».</a:t>
            </a:r>
          </a:p>
          <a:p>
            <a:pPr marL="514350" indent="-514350">
              <a:buAutoNum type="arabicPeriod"/>
            </a:pPr>
            <a:r>
              <a:rPr lang="ru-RU" dirty="0" smtClean="0"/>
              <a:t>Англ. </a:t>
            </a:r>
            <a:r>
              <a:rPr lang="en-US" dirty="0"/>
              <a:t>v</a:t>
            </a:r>
            <a:r>
              <a:rPr lang="en-US" dirty="0" smtClean="0"/>
              <a:t>olley </a:t>
            </a:r>
            <a:r>
              <a:rPr lang="ru-RU" dirty="0" smtClean="0"/>
              <a:t>«полёт», «поток», «град» + англ. </a:t>
            </a:r>
            <a:r>
              <a:rPr lang="en-US" dirty="0"/>
              <a:t>b</a:t>
            </a:r>
            <a:r>
              <a:rPr lang="en-US" dirty="0" smtClean="0"/>
              <a:t>all </a:t>
            </a:r>
            <a:r>
              <a:rPr lang="ru-RU" dirty="0" smtClean="0"/>
              <a:t>«мяч».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Связано со словами «печать, печатать»; букв.: «впечатывание» (от печь «жечь»; </a:t>
            </a:r>
            <a:r>
              <a:rPr lang="ru-RU" dirty="0" err="1" smtClean="0"/>
              <a:t>перв</a:t>
            </a:r>
            <a:r>
              <a:rPr lang="ru-RU" dirty="0" smtClean="0"/>
              <a:t>.: «выжженный знак»).</a:t>
            </a:r>
          </a:p>
          <a:p>
            <a:pPr marL="514350" indent="-514350">
              <a:buAutoNum type="arabicPeriod"/>
            </a:pPr>
            <a:r>
              <a:rPr lang="ru-RU" dirty="0" smtClean="0"/>
              <a:t>Англ. </a:t>
            </a:r>
            <a:r>
              <a:rPr lang="en-US" dirty="0" smtClean="0"/>
              <a:t>hand</a:t>
            </a:r>
            <a:r>
              <a:rPr lang="ru-RU" dirty="0" smtClean="0"/>
              <a:t>«рука» +</a:t>
            </a:r>
            <a:r>
              <a:rPr lang="en-US" dirty="0"/>
              <a:t> ball</a:t>
            </a:r>
            <a:r>
              <a:rPr lang="ru-RU" dirty="0" smtClean="0"/>
              <a:t> «мяч»; букв.: «ручной мяч».</a:t>
            </a:r>
          </a:p>
          <a:p>
            <a:pPr marL="514350" indent="-514350">
              <a:buAutoNum type="arabicPeriod"/>
            </a:pPr>
            <a:r>
              <a:rPr lang="ru-RU" dirty="0" smtClean="0"/>
              <a:t>Фр. </a:t>
            </a:r>
            <a:r>
              <a:rPr lang="en-US" dirty="0" err="1" smtClean="0"/>
              <a:t>garder</a:t>
            </a:r>
            <a:r>
              <a:rPr lang="ru-RU" dirty="0" smtClean="0"/>
              <a:t>«охранять» (ср.: авангард, арьергард») + </a:t>
            </a:r>
            <a:r>
              <a:rPr lang="en-US" dirty="0" smtClean="0"/>
              <a:t>robe</a:t>
            </a:r>
            <a:r>
              <a:rPr lang="ru-RU" dirty="0" smtClean="0"/>
              <a:t>«платье»; ср.: роба «старинное морское платье и одежда».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737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ПРОВЕРЬ СЕБЯ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ВНИМАТЕЛЬНЫЙ</a:t>
            </a:r>
            <a:r>
              <a:rPr lang="ru-RU" dirty="0" smtClean="0"/>
              <a:t>. От </a:t>
            </a:r>
            <a:r>
              <a:rPr lang="ru-RU" dirty="0" err="1"/>
              <a:t>имати</a:t>
            </a:r>
            <a:r>
              <a:rPr lang="ru-RU" dirty="0"/>
              <a:t> «брать»; букв.: «вбивать в себя», т.е. «слушать».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ВОЛЕЙБОЛ. </a:t>
            </a:r>
            <a:r>
              <a:rPr lang="ru-RU" dirty="0" smtClean="0"/>
              <a:t>Англ</a:t>
            </a:r>
            <a:r>
              <a:rPr lang="ru-RU" dirty="0"/>
              <a:t>. </a:t>
            </a:r>
            <a:r>
              <a:rPr lang="en-US" dirty="0"/>
              <a:t>volley </a:t>
            </a:r>
            <a:r>
              <a:rPr lang="ru-RU" dirty="0"/>
              <a:t>«полёт», «поток», «град» + англ. </a:t>
            </a:r>
            <a:r>
              <a:rPr lang="en-US" dirty="0"/>
              <a:t>ball </a:t>
            </a:r>
            <a:r>
              <a:rPr lang="ru-RU" dirty="0"/>
              <a:t>«мяч».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ВПЕЧАТЛЕНИЕ</a:t>
            </a:r>
            <a:r>
              <a:rPr lang="ru-RU" dirty="0" smtClean="0"/>
              <a:t>. Связано </a:t>
            </a:r>
            <a:r>
              <a:rPr lang="ru-RU" dirty="0"/>
              <a:t>со словами «печать, печатать»; букв.: «впечатывание» (от печь «жечь»; </a:t>
            </a:r>
            <a:r>
              <a:rPr lang="ru-RU" dirty="0" err="1"/>
              <a:t>перв</a:t>
            </a:r>
            <a:r>
              <a:rPr lang="ru-RU" dirty="0"/>
              <a:t>.: «выжженный знак»).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ГАНДБОЛ. </a:t>
            </a:r>
            <a:r>
              <a:rPr lang="ru-RU" dirty="0" smtClean="0"/>
              <a:t>Англ</a:t>
            </a:r>
            <a:r>
              <a:rPr lang="ru-RU" dirty="0"/>
              <a:t>. </a:t>
            </a:r>
            <a:r>
              <a:rPr lang="en-US" dirty="0"/>
              <a:t>hand</a:t>
            </a:r>
            <a:r>
              <a:rPr lang="ru-RU" dirty="0"/>
              <a:t>«рука» +</a:t>
            </a:r>
            <a:r>
              <a:rPr lang="en-US" dirty="0"/>
              <a:t> ball</a:t>
            </a:r>
            <a:r>
              <a:rPr lang="ru-RU" dirty="0"/>
              <a:t> «мяч»; букв.: «ручной мяч».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ГАРДЕРОБ. </a:t>
            </a:r>
            <a:r>
              <a:rPr lang="ru-RU" dirty="0" smtClean="0"/>
              <a:t>Фр</a:t>
            </a:r>
            <a:r>
              <a:rPr lang="ru-RU" dirty="0"/>
              <a:t>. </a:t>
            </a:r>
            <a:r>
              <a:rPr lang="en-US" dirty="0" err="1"/>
              <a:t>garder</a:t>
            </a:r>
            <a:r>
              <a:rPr lang="ru-RU" dirty="0"/>
              <a:t>«охранять» (ср.: авангард, арьергард») + </a:t>
            </a:r>
            <a:r>
              <a:rPr lang="en-US" dirty="0"/>
              <a:t>robe</a:t>
            </a:r>
            <a:r>
              <a:rPr lang="ru-RU" dirty="0"/>
              <a:t>«платье»; ср.: роба «старинное морское платье и одежда».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586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1367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Происхождение слов</vt:lpstr>
      <vt:lpstr>ПО этимологическому толкованию попробуй узнать слова</vt:lpstr>
      <vt:lpstr>ПРОВЕРЬ СЕБЯ</vt:lpstr>
      <vt:lpstr>ПО этимологическому толкованию попробуй узнать слова</vt:lpstr>
      <vt:lpstr>ПРОВЕРЬ СЕБЯ</vt:lpstr>
      <vt:lpstr>ПО этимологическому толкованию попробуй узнать слова</vt:lpstr>
      <vt:lpstr>ПРОВЕРЬ СЕБЯ</vt:lpstr>
      <vt:lpstr>ПО этимологическому толкованию попробуй узнать слова</vt:lpstr>
      <vt:lpstr>ПРОВЕРЬ СЕБЯ</vt:lpstr>
      <vt:lpstr>По этимологическому толкованию попробуй узнать слова</vt:lpstr>
      <vt:lpstr>ПРОВЕРЬ СЕБЯ</vt:lpstr>
      <vt:lpstr>По этимологическому толкованию попробуй узнать слова</vt:lpstr>
      <vt:lpstr>ПРОВЕРЬ СЕБЯ</vt:lpstr>
      <vt:lpstr>По этимологическому толкованию попробуй узнать слова</vt:lpstr>
      <vt:lpstr>ПРОВЕРЬ СЕБЯ</vt:lpstr>
    </vt:vector>
  </TitlesOfParts>
  <Company>Гимназия 71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Происхождение слов</dc:title>
  <dc:creator>Литература</dc:creator>
  <cp:lastModifiedBy>Литература</cp:lastModifiedBy>
  <cp:revision>15</cp:revision>
  <dcterms:created xsi:type="dcterms:W3CDTF">2014-08-22T03:51:27Z</dcterms:created>
  <dcterms:modified xsi:type="dcterms:W3CDTF">2015-02-17T05:49:06Z</dcterms:modified>
</cp:coreProperties>
</file>